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civic_sphere_icon.png"/></Relationships>
</file>

<file path=ppt/slides/_rels/slide10.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E86C1"/>
          </a:solidFill>
          <a:ln w="12700">
            <a:solidFill>
              <a:srgbClr val="2E86C1"/>
            </a:solidFill>
            <a:prstDash val="solid"/>
          </a:ln>
        </p:spPr>
      </p:sp>
      <p:pic>
        <p:nvPicPr>
          <p:cNvPr id="3" name="CivicSphereIcon"/>
          <p:cNvPicPr>
            <a:picLocks noChangeAspect="1"/>
          </p:cNvPicPr>
          <p:nvPr/>
        </p:nvPicPr>
        <p:blipFill>
          <a:blip r:embed="rId3"/>
          <a:stretch>
            <a:fillRect/>
          </a:stretch>
        </p:blipFill>
        <p:spPr>
          <a:xfrm>
            <a:off x="7172400" y="137160"/>
            <a:ext cx="1581912" cy="1581912"/>
          </a:xfrm>
          <a:prstGeom prst="rect">
            <a:avLst/>
          </a:prstGeom>
          <a:noFill/>
          <a:ln>
            <a:noFill/>
          </a:ln>
        </p:spPr>
      </p:pic>
      <p:sp>
        <p:nvSpPr>
          <p:cNvPr id="13" name="Text 11"/>
          <p:cNvSpPr/>
          <p:nvPr/>
        </p:nvSpPr>
        <p:spPr>
          <a:xfrm>
            <a:off x="365760" y="1188720"/>
            <a:ext cx="6858000" cy="640080"/>
          </a:xfrm>
          <a:prstGeom prst="rect">
            <a:avLst/>
          </a:prstGeom>
          <a:noFill/>
          <a:ln/>
        </p:spPr>
        <p:txBody>
          <a:bodyPr wrap="square" lIns="0" tIns="0" rIns="0" bIns="0" rtlCol="0" anchor="ctr"/>
          <a:lstStyle/>
          <a:p>
            <a:pPr indent="0" marL="0">
              <a:buNone/>
            </a:pPr>
            <a:r>
              <a:rPr lang="en-US" sz="1800" spc="600" kern="0" dirty="0">
                <a:solidFill>
                  <a:srgbClr val="7AB8E8"/>
                </a:solidFill>
                <a:latin typeface="Trebuchet MS" pitchFamily="34" charset="0"/>
                <a:ea typeface="Trebuchet MS" pitchFamily="34" charset="-122"/>
                <a:cs typeface="Trebuchet MS" pitchFamily="34" charset="-120"/>
              </a:rPr>
              <a:t>12 POINTS OF</a:t>
            </a:r>
            <a:endParaRPr lang="en-US" sz="1800" dirty="0"/>
          </a:p>
        </p:txBody>
      </p:sp>
      <p:sp>
        <p:nvSpPr>
          <p:cNvPr id="14" name="Text 12"/>
          <p:cNvSpPr/>
          <p:nvPr/>
        </p:nvSpPr>
        <p:spPr>
          <a:xfrm>
            <a:off x="365760" y="1737360"/>
            <a:ext cx="7772400" cy="1188720"/>
          </a:xfrm>
          <a:prstGeom prst="rect">
            <a:avLst/>
          </a:prstGeom>
          <a:noFill/>
          <a:ln/>
        </p:spPr>
        <p:txBody>
          <a:bodyPr wrap="square" lIns="0" tIns="0" rIns="0" bIns="0" rtlCol="0" anchor="ctr"/>
          <a:lstStyle/>
          <a:p>
            <a:pPr indent="0" marL="0">
              <a:buNone/>
            </a:pPr>
            <a:r>
              <a:rPr lang="en-US" sz="5400" b="1" dirty="0">
                <a:solidFill>
                  <a:srgbClr val="FFFFFF"/>
                </a:solidFill>
                <a:latin typeface="Georgia" pitchFamily="34" charset="0"/>
                <a:ea typeface="Georgia" pitchFamily="34" charset="-122"/>
                <a:cs typeface="Georgia" pitchFamily="34" charset="-120"/>
              </a:rPr>
              <a:t>Good Governance</a:t>
            </a:r>
            <a:endParaRPr lang="en-US" sz="5400" dirty="0"/>
          </a:p>
        </p:txBody>
      </p:sp>
      <p:sp>
        <p:nvSpPr>
          <p:cNvPr id="15" name="Text 13"/>
          <p:cNvSpPr/>
          <p:nvPr/>
        </p:nvSpPr>
        <p:spPr>
          <a:xfrm>
            <a:off x="365760" y="2971800"/>
            <a:ext cx="6858000" cy="548640"/>
          </a:xfrm>
          <a:prstGeom prst="rect">
            <a:avLst/>
          </a:prstGeom>
          <a:noFill/>
          <a:ln/>
        </p:spPr>
        <p:txBody>
          <a:bodyPr wrap="square" lIns="0" tIns="0" rIns="0" bIns="0" rtlCol="0" anchor="ctr"/>
          <a:lstStyle/>
          <a:p>
            <a:pPr indent="0" marL="0">
              <a:buNone/>
            </a:pPr>
            <a:r>
              <a:rPr lang="en-US" sz="1600" i="1" dirty="0">
                <a:solidFill>
                  <a:srgbClr val="A8C4D8"/>
                </a:solidFill>
                <a:latin typeface="Trebuchet MS" pitchFamily="34" charset="0"/>
                <a:ea typeface="Trebuchet MS" pitchFamily="34" charset="-122"/>
                <a:cs typeface="Trebuchet MS" pitchFamily="34" charset="-120"/>
              </a:rPr>
              <a:t>A Framework for Civic Leadership and Community Engagement</a:t>
            </a:r>
            <a:endParaRPr lang="en-US" sz="1600" dirty="0"/>
          </a:p>
        </p:txBody>
      </p:sp>
      <p:sp>
        <p:nvSpPr>
          <p:cNvPr id="16" name="Shape 14"/>
          <p:cNvSpPr/>
          <p:nvPr/>
        </p:nvSpPr>
        <p:spPr>
          <a:xfrm>
            <a:off x="365760" y="3611880"/>
            <a:ext cx="3200400" cy="36576"/>
          </a:xfrm>
          <a:prstGeom prst="rect">
            <a:avLst/>
          </a:prstGeom>
          <a:solidFill>
            <a:srgbClr val="2E86C1"/>
          </a:solidFill>
          <a:ln w="12700">
            <a:solidFill>
              <a:srgbClr val="2E86C1"/>
            </a:solidFill>
            <a:prstDash val="solid"/>
          </a:ln>
        </p:spPr>
      </p:sp>
      <p:sp>
        <p:nvSpPr>
          <p:cNvPr id="17" name="Text 15"/>
          <p:cNvSpPr/>
          <p:nvPr/>
        </p:nvSpPr>
        <p:spPr>
          <a:xfrm>
            <a:off x="365760" y="3840480"/>
            <a:ext cx="3657600" cy="365760"/>
          </a:xfrm>
          <a:prstGeom prst="rect">
            <a:avLst/>
          </a:prstGeom>
          <a:noFill/>
          <a:ln/>
        </p:spPr>
        <p:txBody>
          <a:bodyPr wrap="square" lIns="0" tIns="0" rIns="0" bIns="0" rtlCol="0" anchor="ctr"/>
          <a:lstStyle/>
          <a:p>
            <a:pPr indent="0" marL="0">
              <a:buNone/>
            </a:pPr>
            <a:r>
              <a:rPr lang="en-US" sz="1400" dirty="0">
                <a:solidFill>
                  <a:srgbClr val="5B9EC9"/>
                </a:solidFill>
                <a:latin typeface="Trebuchet MS" pitchFamily="34" charset="0"/>
                <a:ea typeface="Trebuchet MS" pitchFamily="34" charset="-122"/>
                <a:cs typeface="Trebuchet MS" pitchFamily="34" charset="-120"/>
              </a:rPr>
              <a:t>civicsphere.ai  |  © Civic Sphere</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E05A3A"/>
          </a:solidFill>
          <a:ln w="12700">
            <a:solidFill>
              <a:srgbClr val="E05A3A"/>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E05A3A"/>
                </a:solidFill>
                <a:latin typeface="Georgia" pitchFamily="34" charset="0"/>
                <a:ea typeface="Georgia" pitchFamily="34" charset="-122"/>
                <a:cs typeface="Georgia" pitchFamily="34" charset="-120"/>
              </a:rPr>
              <a:t>08</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Responsiveness</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E05A3A"/>
                </a:solidFill>
                <a:latin typeface="Trebuchet MS" pitchFamily="34" charset="0"/>
                <a:ea typeface="Trebuchet MS" pitchFamily="34" charset="-122"/>
                <a:cs typeface="Trebuchet MS" pitchFamily="34" charset="-120"/>
              </a:rPr>
              <a:t>Institutions and processes serve all stakeholders within a reasonable timeframe.</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E05A3A">
              <a:alpha val="15000"/>
            </a:srgbClr>
          </a:solidFill>
          <a:ln w="12700">
            <a:solidFill>
              <a:srgbClr val="E05A3A"/>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E05A3A"/>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Responsiveness means government institutions listen to and act on community needs in a timely and relevant manner. Responsiveness requires both structural mechanisms — clear channels for citizen input and reasonable response time standards — and a genuine cultural commitment to service over management.</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E05A3A">
              <a:alpha val="15000"/>
            </a:srgbClr>
          </a:solidFill>
          <a:ln w="12700">
            <a:solidFill>
              <a:srgbClr val="E05A3A"/>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E05A3A"/>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tracks response rates and turnaround times for constituent communications with elected officials and public agencies, creating a public record of institutional responsiveness — helping communities identify where improvement is needed.</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7D3C98"/>
          </a:solidFill>
          <a:ln w="12700">
            <a:solidFill>
              <a:srgbClr val="7D3C98"/>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7D3C98"/>
                </a:solidFill>
                <a:latin typeface="Georgia" pitchFamily="34" charset="0"/>
                <a:ea typeface="Georgia" pitchFamily="34" charset="-122"/>
                <a:cs typeface="Georgia" pitchFamily="34" charset="-120"/>
              </a:rPr>
              <a:t>09</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Strategic Vision</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7D3C98"/>
                </a:solidFill>
                <a:latin typeface="Trebuchet MS" pitchFamily="34" charset="0"/>
                <a:ea typeface="Trebuchet MS" pitchFamily="34" charset="-122"/>
                <a:cs typeface="Trebuchet MS" pitchFamily="34" charset="-120"/>
              </a:rPr>
              <a:t>Leaders have a long-term perspective on governance and human development, grounded in historical, cultural, and social context.</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7D3C98">
              <a:alpha val="15000"/>
            </a:srgbClr>
          </a:solidFill>
          <a:ln w="12700">
            <a:solidFill>
              <a:srgbClr val="7D3C98"/>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7D3C98"/>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Strategic vision means the capacity to look beyond immediate pressures and electoral cycles to address long-term community needs. It separates incremental tinkering from transformative governance. Leaders with genuine strategic vision build broad coalitions and sustain commitment to long-term goals despite short-term pressures.</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7D3C98">
              <a:alpha val="15000"/>
            </a:srgbClr>
          </a:solidFill>
          <a:ln w="12700">
            <a:solidFill>
              <a:srgbClr val="7D3C98"/>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7D3C98"/>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supports strategic civic thinking by providing historical context for policy debates, scenario-planning tools for community visioning, and connections to civic leaders working on long-term community development.</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A93226"/>
          </a:solidFill>
          <a:ln w="12700">
            <a:solidFill>
              <a:srgbClr val="A93226"/>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A93226"/>
                </a:solidFill>
                <a:latin typeface="Georgia" pitchFamily="34" charset="0"/>
                <a:ea typeface="Georgia" pitchFamily="34" charset="-122"/>
                <a:cs typeface="Georgia" pitchFamily="34" charset="-120"/>
              </a:rPr>
              <a:t>10</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Ethical Leadership</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A93226"/>
                </a:solidFill>
                <a:latin typeface="Trebuchet MS" pitchFamily="34" charset="0"/>
                <a:ea typeface="Trebuchet MS" pitchFamily="34" charset="-122"/>
                <a:cs typeface="Trebuchet MS" pitchFamily="34" charset="-120"/>
              </a:rPr>
              <a:t>Those in power demonstrate integrity, honesty, and a genuine commitment to the public good over personal interest.</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A93226">
              <a:alpha val="15000"/>
            </a:srgbClr>
          </a:solidFill>
          <a:ln w="12700">
            <a:solidFill>
              <a:srgbClr val="A93226"/>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A93226"/>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Ethical leadership is the foundation upon which all other principles depend. It requires more than avoiding illegal conduct — it demands honesty when inconvenient, transparency about conflicts of interest, and genuine respect for the dignity of all community members. High ethical standards produce better governance outcomes.</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A93226">
              <a:alpha val="15000"/>
            </a:srgbClr>
          </a:solidFill>
          <a:ln w="12700">
            <a:solidFill>
              <a:srgbClr val="A93226"/>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A93226"/>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provides tools for tracking conflicts of interest, financial disclosures, and ethical conduct records for public officials — supporting citizen oversight of ethical standards and enabling communities to demand the integrity their governance requires.</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5B6DAE"/>
          </a:solidFill>
          <a:ln w="12700">
            <a:solidFill>
              <a:srgbClr val="5B6DAE"/>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5B6DAE"/>
                </a:solidFill>
                <a:latin typeface="Georgia" pitchFamily="34" charset="0"/>
                <a:ea typeface="Georgia" pitchFamily="34" charset="-122"/>
                <a:cs typeface="Georgia" pitchFamily="34" charset="-120"/>
              </a:rPr>
              <a:t>11</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Separation of Powers</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5B6DAE"/>
                </a:solidFill>
                <a:latin typeface="Trebuchet MS" pitchFamily="34" charset="0"/>
                <a:ea typeface="Trebuchet MS" pitchFamily="34" charset="-122"/>
                <a:cs typeface="Trebuchet MS" pitchFamily="34" charset="-120"/>
              </a:rPr>
              <a:t>Legislative, executive, and judicial functions are distributed to prevent concentration of power and protect against abuse.</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5B6DAE">
              <a:alpha val="15000"/>
            </a:srgbClr>
          </a:solidFill>
          <a:ln w="12700">
            <a:solidFill>
              <a:srgbClr val="5B6DAE"/>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5B6DAE"/>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The separation of powers is democracy's most fundamental structural safeguard. By distributing authority among branches with mutual checks, democratic systems prevent the dangerous concentration of power. This extends beyond formal branches to include independent agencies, free press, and civil society organizations.</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5B6DAE">
              <a:alpha val="15000"/>
            </a:srgbClr>
          </a:solidFill>
          <a:ln w="12700">
            <a:solidFill>
              <a:srgbClr val="5B6DAE"/>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5B6DAE"/>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educates citizens about the structure of democratic institutions and the roles of each branch of government — building civic capacity to recognize and respond to threats to democratic institutions.</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7E5109"/>
          </a:solidFill>
          <a:ln w="12700">
            <a:solidFill>
              <a:srgbClr val="7E5109"/>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7E5109"/>
                </a:solidFill>
                <a:latin typeface="Georgia" pitchFamily="34" charset="0"/>
                <a:ea typeface="Georgia" pitchFamily="34" charset="-122"/>
                <a:cs typeface="Georgia" pitchFamily="34" charset="-120"/>
              </a:rPr>
              <a:t>12</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Local Power</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7E5109"/>
                </a:solidFill>
                <a:latin typeface="Trebuchet MS" pitchFamily="34" charset="0"/>
                <a:ea typeface="Trebuchet MS" pitchFamily="34" charset="-122"/>
                <a:cs typeface="Trebuchet MS" pitchFamily="34" charset="-120"/>
              </a:rPr>
              <a:t>Decisions are made at the most local level possible, empowering communities rather than centralizing all authority.</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7E5109">
              <a:alpha val="15000"/>
            </a:srgbClr>
          </a:solidFill>
          <a:ln w="12700">
            <a:solidFill>
              <a:srgbClr val="7E5109"/>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7E5109"/>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Local power holds that governance decisions should be made at the lowest level of authority capable of addressing the issue effectively. It reflects deep respect for local knowledge and community self-determination. Higher levels of government should support rather than supplant local capacity.</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7E5109">
              <a:alpha val="15000"/>
            </a:srgbClr>
          </a:solidFill>
          <a:ln w="12700">
            <a:solidFill>
              <a:srgbClr val="7E5109"/>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7E5109"/>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is designed to strengthen local civic capacity — connecting citizens to their most immediate civic institutions, from neighborhood associations to city councils. By making local governance more accessible and participatory, the platform embodies local power in practice.</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762000" cy="201168"/>
          </a:xfrm>
          <a:prstGeom prst="rect">
            <a:avLst/>
          </a:prstGeom>
          <a:solidFill>
            <a:srgbClr val="1A3A5C"/>
          </a:solidFill>
          <a:ln w="12700">
            <a:solidFill>
              <a:srgbClr val="1A3A5C"/>
            </a:solidFill>
            <a:prstDash val="solid"/>
          </a:ln>
        </p:spPr>
      </p:sp>
      <p:sp>
        <p:nvSpPr>
          <p:cNvPr id="3" name="Shape 1"/>
          <p:cNvSpPr/>
          <p:nvPr/>
        </p:nvSpPr>
        <p:spPr>
          <a:xfrm>
            <a:off x="762000" y="0"/>
            <a:ext cx="762000" cy="201168"/>
          </a:xfrm>
          <a:prstGeom prst="rect">
            <a:avLst/>
          </a:prstGeom>
          <a:solidFill>
            <a:srgbClr val="2E86C1"/>
          </a:solidFill>
          <a:ln w="12700">
            <a:solidFill>
              <a:srgbClr val="2E86C1"/>
            </a:solidFill>
            <a:prstDash val="solid"/>
          </a:ln>
        </p:spPr>
      </p:sp>
      <p:sp>
        <p:nvSpPr>
          <p:cNvPr id="4" name="Shape 2"/>
          <p:cNvSpPr/>
          <p:nvPr/>
        </p:nvSpPr>
        <p:spPr>
          <a:xfrm>
            <a:off x="1524000" y="0"/>
            <a:ext cx="762000" cy="201168"/>
          </a:xfrm>
          <a:prstGeom prst="rect">
            <a:avLst/>
          </a:prstGeom>
          <a:solidFill>
            <a:srgbClr val="1A8A7B"/>
          </a:solidFill>
          <a:ln w="12700">
            <a:solidFill>
              <a:srgbClr val="1A8A7B"/>
            </a:solidFill>
            <a:prstDash val="solid"/>
          </a:ln>
        </p:spPr>
      </p:sp>
      <p:sp>
        <p:nvSpPr>
          <p:cNvPr id="5" name="Shape 3"/>
          <p:cNvSpPr/>
          <p:nvPr/>
        </p:nvSpPr>
        <p:spPr>
          <a:xfrm>
            <a:off x="2286000" y="0"/>
            <a:ext cx="762000" cy="201168"/>
          </a:xfrm>
          <a:prstGeom prst="rect">
            <a:avLst/>
          </a:prstGeom>
          <a:solidFill>
            <a:srgbClr val="27AE60"/>
          </a:solidFill>
          <a:ln w="12700">
            <a:solidFill>
              <a:srgbClr val="27AE60"/>
            </a:solidFill>
            <a:prstDash val="solid"/>
          </a:ln>
        </p:spPr>
      </p:sp>
      <p:sp>
        <p:nvSpPr>
          <p:cNvPr id="6" name="Shape 4"/>
          <p:cNvSpPr/>
          <p:nvPr/>
        </p:nvSpPr>
        <p:spPr>
          <a:xfrm>
            <a:off x="3048000" y="0"/>
            <a:ext cx="762000" cy="201168"/>
          </a:xfrm>
          <a:prstGeom prst="rect">
            <a:avLst/>
          </a:prstGeom>
          <a:solidFill>
            <a:srgbClr val="7D9B3A"/>
          </a:solidFill>
          <a:ln w="12700">
            <a:solidFill>
              <a:srgbClr val="7D9B3A"/>
            </a:solidFill>
            <a:prstDash val="solid"/>
          </a:ln>
        </p:spPr>
      </p:sp>
      <p:sp>
        <p:nvSpPr>
          <p:cNvPr id="7" name="Shape 5"/>
          <p:cNvSpPr/>
          <p:nvPr/>
        </p:nvSpPr>
        <p:spPr>
          <a:xfrm>
            <a:off x="3810000" y="0"/>
            <a:ext cx="762000" cy="201168"/>
          </a:xfrm>
          <a:prstGeom prst="rect">
            <a:avLst/>
          </a:prstGeom>
          <a:solidFill>
            <a:srgbClr val="D4AC0D"/>
          </a:solidFill>
          <a:ln w="12700">
            <a:solidFill>
              <a:srgbClr val="D4AC0D"/>
            </a:solidFill>
            <a:prstDash val="solid"/>
          </a:ln>
        </p:spPr>
      </p:sp>
      <p:sp>
        <p:nvSpPr>
          <p:cNvPr id="8" name="Shape 6"/>
          <p:cNvSpPr/>
          <p:nvPr/>
        </p:nvSpPr>
        <p:spPr>
          <a:xfrm>
            <a:off x="4572000" y="0"/>
            <a:ext cx="762000" cy="201168"/>
          </a:xfrm>
          <a:prstGeom prst="rect">
            <a:avLst/>
          </a:prstGeom>
          <a:solidFill>
            <a:srgbClr val="E67E22"/>
          </a:solidFill>
          <a:ln w="12700">
            <a:solidFill>
              <a:srgbClr val="E67E22"/>
            </a:solidFill>
            <a:prstDash val="solid"/>
          </a:ln>
        </p:spPr>
      </p:sp>
      <p:sp>
        <p:nvSpPr>
          <p:cNvPr id="9" name="Shape 7"/>
          <p:cNvSpPr/>
          <p:nvPr/>
        </p:nvSpPr>
        <p:spPr>
          <a:xfrm>
            <a:off x="5334000" y="0"/>
            <a:ext cx="762000" cy="201168"/>
          </a:xfrm>
          <a:prstGeom prst="rect">
            <a:avLst/>
          </a:prstGeom>
          <a:solidFill>
            <a:srgbClr val="E05A3A"/>
          </a:solidFill>
          <a:ln w="12700">
            <a:solidFill>
              <a:srgbClr val="E05A3A"/>
            </a:solidFill>
            <a:prstDash val="solid"/>
          </a:ln>
        </p:spPr>
      </p:sp>
      <p:sp>
        <p:nvSpPr>
          <p:cNvPr id="10" name="Shape 8"/>
          <p:cNvSpPr/>
          <p:nvPr/>
        </p:nvSpPr>
        <p:spPr>
          <a:xfrm>
            <a:off x="6096000" y="0"/>
            <a:ext cx="762000" cy="201168"/>
          </a:xfrm>
          <a:prstGeom prst="rect">
            <a:avLst/>
          </a:prstGeom>
          <a:solidFill>
            <a:srgbClr val="7D3C98"/>
          </a:solidFill>
          <a:ln w="12700">
            <a:solidFill>
              <a:srgbClr val="7D3C98"/>
            </a:solidFill>
            <a:prstDash val="solid"/>
          </a:ln>
        </p:spPr>
      </p:sp>
      <p:sp>
        <p:nvSpPr>
          <p:cNvPr id="11" name="Shape 9"/>
          <p:cNvSpPr/>
          <p:nvPr/>
        </p:nvSpPr>
        <p:spPr>
          <a:xfrm>
            <a:off x="6858000" y="0"/>
            <a:ext cx="762000" cy="201168"/>
          </a:xfrm>
          <a:prstGeom prst="rect">
            <a:avLst/>
          </a:prstGeom>
          <a:solidFill>
            <a:srgbClr val="A93226"/>
          </a:solidFill>
          <a:ln w="12700">
            <a:solidFill>
              <a:srgbClr val="A93226"/>
            </a:solidFill>
            <a:prstDash val="solid"/>
          </a:ln>
        </p:spPr>
      </p:sp>
      <p:sp>
        <p:nvSpPr>
          <p:cNvPr id="12" name="Shape 10"/>
          <p:cNvSpPr/>
          <p:nvPr/>
        </p:nvSpPr>
        <p:spPr>
          <a:xfrm>
            <a:off x="7620000" y="0"/>
            <a:ext cx="762000" cy="201168"/>
          </a:xfrm>
          <a:prstGeom prst="rect">
            <a:avLst/>
          </a:prstGeom>
          <a:solidFill>
            <a:srgbClr val="5B6DAE"/>
          </a:solidFill>
          <a:ln w="12700">
            <a:solidFill>
              <a:srgbClr val="5B6DAE"/>
            </a:solidFill>
            <a:prstDash val="solid"/>
          </a:ln>
        </p:spPr>
      </p:sp>
      <p:sp>
        <p:nvSpPr>
          <p:cNvPr id="13" name="Shape 11"/>
          <p:cNvSpPr/>
          <p:nvPr/>
        </p:nvSpPr>
        <p:spPr>
          <a:xfrm>
            <a:off x="8382000" y="0"/>
            <a:ext cx="762000" cy="201168"/>
          </a:xfrm>
          <a:prstGeom prst="rect">
            <a:avLst/>
          </a:prstGeom>
          <a:solidFill>
            <a:srgbClr val="7E5109"/>
          </a:solidFill>
          <a:ln w="12700">
            <a:solidFill>
              <a:srgbClr val="7E5109"/>
            </a:solidFill>
            <a:prstDash val="solid"/>
          </a:ln>
        </p:spPr>
      </p:sp>
      <p:sp>
        <p:nvSpPr>
          <p:cNvPr id="14" name="Text 12"/>
          <p:cNvSpPr/>
          <p:nvPr/>
        </p:nvSpPr>
        <p:spPr>
          <a:xfrm>
            <a:off x="548640" y="822960"/>
            <a:ext cx="8046720" cy="914400"/>
          </a:xfrm>
          <a:prstGeom prst="rect">
            <a:avLst/>
          </a:prstGeom>
          <a:noFill/>
          <a:ln/>
        </p:spPr>
        <p:txBody>
          <a:bodyPr wrap="square" lIns="0" tIns="0" rIns="0" bIns="0" rtlCol="0" anchor="ctr"/>
          <a:lstStyle/>
          <a:p>
            <a:pPr indent="0" marL="0">
              <a:buNone/>
            </a:pPr>
            <a:r>
              <a:rPr lang="en-US" sz="3200" b="1" i="1" dirty="0">
                <a:solidFill>
                  <a:srgbClr val="FFFFFF"/>
                </a:solidFill>
                <a:latin typeface="Georgia" pitchFamily="34" charset="0"/>
                <a:ea typeface="Georgia" pitchFamily="34" charset="-122"/>
                <a:cs typeface="Georgia" pitchFamily="34" charset="-120"/>
              </a:rPr>
              <a:t>Governance is everyone's responsibility.</a:t>
            </a:r>
            <a:endParaRPr lang="en-US" sz="3200" dirty="0"/>
          </a:p>
        </p:txBody>
      </p:sp>
      <p:sp>
        <p:nvSpPr>
          <p:cNvPr id="15" name="Text 13"/>
          <p:cNvSpPr/>
          <p:nvPr/>
        </p:nvSpPr>
        <p:spPr>
          <a:xfrm>
            <a:off x="548640" y="1783080"/>
            <a:ext cx="8046720" cy="822960"/>
          </a:xfrm>
          <a:prstGeom prst="rect">
            <a:avLst/>
          </a:prstGeom>
          <a:noFill/>
          <a:ln/>
        </p:spPr>
        <p:txBody>
          <a:bodyPr wrap="square" lIns="0" tIns="0" rIns="0" bIns="0" rtlCol="0" anchor="ctr"/>
          <a:lstStyle/>
          <a:p>
            <a:pPr indent="0" marL="0">
              <a:buNone/>
            </a:pPr>
            <a:r>
              <a:rPr lang="en-US" sz="1600" dirty="0">
                <a:solidFill>
                  <a:srgbClr val="A8C4D8"/>
                </a:solidFill>
                <a:latin typeface="Trebuchet MS" pitchFamily="34" charset="0"/>
                <a:ea typeface="Trebuchet MS" pitchFamily="34" charset="-122"/>
                <a:cs typeface="Trebuchet MS" pitchFamily="34" charset="-120"/>
              </a:rPr>
              <a:t>The 12 points are not just principles for institutions — they are a call to action for every citizen. Civic Sphere exists to make that action possible.</a:t>
            </a:r>
            <a:endParaRPr lang="en-US" sz="1600" dirty="0"/>
          </a:p>
        </p:txBody>
      </p:sp>
      <p:sp>
        <p:nvSpPr>
          <p:cNvPr id="16" name="Shape 14"/>
          <p:cNvSpPr/>
          <p:nvPr/>
        </p:nvSpPr>
        <p:spPr>
          <a:xfrm>
            <a:off x="457200" y="2788920"/>
            <a:ext cx="2651760" cy="1691640"/>
          </a:xfrm>
          <a:prstGeom prst="rect">
            <a:avLst/>
          </a:prstGeom>
          <a:solidFill>
            <a:srgbClr val="FFFFFF">
              <a:alpha val="8000"/>
            </a:srgbClr>
          </a:solidFill>
          <a:ln w="6350">
            <a:solidFill>
              <a:srgbClr val="FFFFFF"/>
            </a:solidFill>
            <a:prstDash val="solid"/>
          </a:ln>
        </p:spPr>
      </p:sp>
      <p:sp>
        <p:nvSpPr>
          <p:cNvPr id="17" name="Shape 15"/>
          <p:cNvSpPr/>
          <p:nvPr/>
        </p:nvSpPr>
        <p:spPr>
          <a:xfrm>
            <a:off x="457200" y="2788920"/>
            <a:ext cx="2651760" cy="54864"/>
          </a:xfrm>
          <a:prstGeom prst="rect">
            <a:avLst/>
          </a:prstGeom>
          <a:solidFill>
            <a:srgbClr val="2E86C1"/>
          </a:solidFill>
          <a:ln w="12700">
            <a:solidFill>
              <a:srgbClr val="2E86C1"/>
            </a:solidFill>
            <a:prstDash val="solid"/>
          </a:ln>
        </p:spPr>
      </p:sp>
      <p:sp>
        <p:nvSpPr>
          <p:cNvPr id="18" name="Text 16"/>
          <p:cNvSpPr/>
          <p:nvPr/>
        </p:nvSpPr>
        <p:spPr>
          <a:xfrm>
            <a:off x="594360" y="2880360"/>
            <a:ext cx="2377440" cy="365760"/>
          </a:xfrm>
          <a:prstGeom prst="rect">
            <a:avLst/>
          </a:prstGeom>
          <a:noFill/>
          <a:ln/>
        </p:spPr>
        <p:txBody>
          <a:bodyPr wrap="square" lIns="0" tIns="0" rIns="0" bIns="0" rtlCol="0" anchor="ctr"/>
          <a:lstStyle/>
          <a:p>
            <a:pPr indent="0" marL="0">
              <a:buNone/>
            </a:pPr>
            <a:r>
              <a:rPr lang="en-US" sz="1100" b="1" spc="200" kern="0" dirty="0">
                <a:solidFill>
                  <a:srgbClr val="7AB8E8"/>
                </a:solidFill>
                <a:latin typeface="Trebuchet MS" pitchFamily="34" charset="0"/>
                <a:ea typeface="Trebuchet MS" pitchFamily="34" charset="-122"/>
                <a:cs typeface="Trebuchet MS" pitchFamily="34" charset="-120"/>
              </a:rPr>
              <a:t>EMPOWERING</a:t>
            </a:r>
            <a:endParaRPr lang="en-US" sz="1100" dirty="0"/>
          </a:p>
        </p:txBody>
      </p:sp>
      <p:sp>
        <p:nvSpPr>
          <p:cNvPr id="19" name="Text 17"/>
          <p:cNvSpPr/>
          <p:nvPr/>
        </p:nvSpPr>
        <p:spPr>
          <a:xfrm>
            <a:off x="594360" y="3246120"/>
            <a:ext cx="2377440" cy="1143000"/>
          </a:xfrm>
          <a:prstGeom prst="rect">
            <a:avLst/>
          </a:prstGeom>
          <a:noFill/>
          <a:ln/>
        </p:spPr>
        <p:txBody>
          <a:bodyPr wrap="square" lIns="0" tIns="0" rIns="0" bIns="0"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Citizens with the knowledge and tools to participate meaningfully in democratic governance.</a:t>
            </a:r>
            <a:endParaRPr lang="en-US" sz="1200" dirty="0"/>
          </a:p>
        </p:txBody>
      </p:sp>
      <p:sp>
        <p:nvSpPr>
          <p:cNvPr id="20" name="Shape 18"/>
          <p:cNvSpPr/>
          <p:nvPr/>
        </p:nvSpPr>
        <p:spPr>
          <a:xfrm>
            <a:off x="3383280" y="2788920"/>
            <a:ext cx="2651760" cy="1691640"/>
          </a:xfrm>
          <a:prstGeom prst="rect">
            <a:avLst/>
          </a:prstGeom>
          <a:solidFill>
            <a:srgbClr val="FFFFFF">
              <a:alpha val="8000"/>
            </a:srgbClr>
          </a:solidFill>
          <a:ln w="6350">
            <a:solidFill>
              <a:srgbClr val="FFFFFF"/>
            </a:solidFill>
            <a:prstDash val="solid"/>
          </a:ln>
        </p:spPr>
      </p:sp>
      <p:sp>
        <p:nvSpPr>
          <p:cNvPr id="21" name="Shape 19"/>
          <p:cNvSpPr/>
          <p:nvPr/>
        </p:nvSpPr>
        <p:spPr>
          <a:xfrm>
            <a:off x="3383280" y="2788920"/>
            <a:ext cx="2651760" cy="54864"/>
          </a:xfrm>
          <a:prstGeom prst="rect">
            <a:avLst/>
          </a:prstGeom>
          <a:solidFill>
            <a:srgbClr val="2E86C1"/>
          </a:solidFill>
          <a:ln w="12700">
            <a:solidFill>
              <a:srgbClr val="2E86C1"/>
            </a:solidFill>
            <a:prstDash val="solid"/>
          </a:ln>
        </p:spPr>
      </p:sp>
      <p:sp>
        <p:nvSpPr>
          <p:cNvPr id="22" name="Text 20"/>
          <p:cNvSpPr/>
          <p:nvPr/>
        </p:nvSpPr>
        <p:spPr>
          <a:xfrm>
            <a:off x="3520440" y="2880360"/>
            <a:ext cx="2377440" cy="365760"/>
          </a:xfrm>
          <a:prstGeom prst="rect">
            <a:avLst/>
          </a:prstGeom>
          <a:noFill/>
          <a:ln/>
        </p:spPr>
        <p:txBody>
          <a:bodyPr wrap="square" lIns="0" tIns="0" rIns="0" bIns="0" rtlCol="0" anchor="ctr"/>
          <a:lstStyle/>
          <a:p>
            <a:pPr indent="0" marL="0">
              <a:buNone/>
            </a:pPr>
            <a:r>
              <a:rPr lang="en-US" sz="1100" b="1" spc="200" kern="0" dirty="0">
                <a:solidFill>
                  <a:srgbClr val="7AB8E8"/>
                </a:solidFill>
                <a:latin typeface="Trebuchet MS" pitchFamily="34" charset="0"/>
                <a:ea typeface="Trebuchet MS" pitchFamily="34" charset="-122"/>
                <a:cs typeface="Trebuchet MS" pitchFamily="34" charset="-120"/>
              </a:rPr>
              <a:t>CONNECTING</a:t>
            </a:r>
            <a:endParaRPr lang="en-US" sz="1100" dirty="0"/>
          </a:p>
        </p:txBody>
      </p:sp>
      <p:sp>
        <p:nvSpPr>
          <p:cNvPr id="23" name="Text 21"/>
          <p:cNvSpPr/>
          <p:nvPr/>
        </p:nvSpPr>
        <p:spPr>
          <a:xfrm>
            <a:off x="3520440" y="3246120"/>
            <a:ext cx="2377440" cy="1143000"/>
          </a:xfrm>
          <a:prstGeom prst="rect">
            <a:avLst/>
          </a:prstGeom>
          <a:noFill/>
          <a:ln/>
        </p:spPr>
        <p:txBody>
          <a:bodyPr wrap="square" lIns="0" tIns="0" rIns="0" bIns="0"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Communities across difference to build consensus and collective civic capacity.</a:t>
            </a:r>
            <a:endParaRPr lang="en-US" sz="1200" dirty="0"/>
          </a:p>
        </p:txBody>
      </p:sp>
      <p:sp>
        <p:nvSpPr>
          <p:cNvPr id="24" name="Shape 22"/>
          <p:cNvSpPr/>
          <p:nvPr/>
        </p:nvSpPr>
        <p:spPr>
          <a:xfrm>
            <a:off x="6309360" y="2788920"/>
            <a:ext cx="2651760" cy="1691640"/>
          </a:xfrm>
          <a:prstGeom prst="rect">
            <a:avLst/>
          </a:prstGeom>
          <a:solidFill>
            <a:srgbClr val="FFFFFF">
              <a:alpha val="8000"/>
            </a:srgbClr>
          </a:solidFill>
          <a:ln w="6350">
            <a:solidFill>
              <a:srgbClr val="FFFFFF"/>
            </a:solidFill>
            <a:prstDash val="solid"/>
          </a:ln>
        </p:spPr>
      </p:sp>
      <p:sp>
        <p:nvSpPr>
          <p:cNvPr id="25" name="Shape 23"/>
          <p:cNvSpPr/>
          <p:nvPr/>
        </p:nvSpPr>
        <p:spPr>
          <a:xfrm>
            <a:off x="6309360" y="2788920"/>
            <a:ext cx="2651760" cy="54864"/>
          </a:xfrm>
          <a:prstGeom prst="rect">
            <a:avLst/>
          </a:prstGeom>
          <a:solidFill>
            <a:srgbClr val="2E86C1"/>
          </a:solidFill>
          <a:ln w="12700">
            <a:solidFill>
              <a:srgbClr val="2E86C1"/>
            </a:solidFill>
            <a:prstDash val="solid"/>
          </a:ln>
        </p:spPr>
      </p:sp>
      <p:sp>
        <p:nvSpPr>
          <p:cNvPr id="26" name="Text 24"/>
          <p:cNvSpPr/>
          <p:nvPr/>
        </p:nvSpPr>
        <p:spPr>
          <a:xfrm>
            <a:off x="6446520" y="2880360"/>
            <a:ext cx="2377440" cy="365760"/>
          </a:xfrm>
          <a:prstGeom prst="rect">
            <a:avLst/>
          </a:prstGeom>
          <a:noFill/>
          <a:ln/>
        </p:spPr>
        <p:txBody>
          <a:bodyPr wrap="square" lIns="0" tIns="0" rIns="0" bIns="0" rtlCol="0" anchor="ctr"/>
          <a:lstStyle/>
          <a:p>
            <a:pPr indent="0" marL="0">
              <a:buNone/>
            </a:pPr>
            <a:r>
              <a:rPr lang="en-US" sz="1100" b="1" spc="200" kern="0" dirty="0">
                <a:solidFill>
                  <a:srgbClr val="7AB8E8"/>
                </a:solidFill>
                <a:latin typeface="Trebuchet MS" pitchFamily="34" charset="0"/>
                <a:ea typeface="Trebuchet MS" pitchFamily="34" charset="-122"/>
                <a:cs typeface="Trebuchet MS" pitchFamily="34" charset="-120"/>
              </a:rPr>
              <a:t>STRENGTHENING</a:t>
            </a:r>
            <a:endParaRPr lang="en-US" sz="1100" dirty="0"/>
          </a:p>
        </p:txBody>
      </p:sp>
      <p:sp>
        <p:nvSpPr>
          <p:cNvPr id="27" name="Text 25"/>
          <p:cNvSpPr/>
          <p:nvPr/>
        </p:nvSpPr>
        <p:spPr>
          <a:xfrm>
            <a:off x="6446520" y="3246120"/>
            <a:ext cx="2377440" cy="1143000"/>
          </a:xfrm>
          <a:prstGeom prst="rect">
            <a:avLst/>
          </a:prstGeom>
          <a:noFill/>
          <a:ln/>
        </p:spPr>
        <p:txBody>
          <a:bodyPr wrap="square" lIns="0" tIns="0" rIns="0" bIns="0"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Democratic institutions through transparency, accountability, and informed civic oversight.</a:t>
            </a:r>
            <a:endParaRPr lang="en-US" sz="1200" dirty="0"/>
          </a:p>
        </p:txBody>
      </p:sp>
      <p:sp>
        <p:nvSpPr>
          <p:cNvPr id="28" name="Text 26"/>
          <p:cNvSpPr/>
          <p:nvPr/>
        </p:nvSpPr>
        <p:spPr>
          <a:xfrm>
            <a:off x="457200" y="4663440"/>
            <a:ext cx="8229600" cy="365760"/>
          </a:xfrm>
          <a:prstGeom prst="rect">
            <a:avLst/>
          </a:prstGeom>
          <a:noFill/>
          <a:ln/>
        </p:spPr>
        <p:txBody>
          <a:bodyPr wrap="square" lIns="0" tIns="0" rIns="0" bIns="0" rtlCol="0" anchor="ctr"/>
          <a:lstStyle/>
          <a:p>
            <a:pPr algn="ctr" indent="0" marL="0">
              <a:buNone/>
            </a:pPr>
            <a:r>
              <a:rPr lang="en-US" sz="1500" dirty="0">
                <a:solidFill>
                  <a:srgbClr val="5B9EC9"/>
                </a:solidFill>
                <a:latin typeface="Trebuchet MS" pitchFamily="34" charset="0"/>
                <a:ea typeface="Trebuchet MS" pitchFamily="34" charset="-122"/>
                <a:cs typeface="Trebuchet MS" pitchFamily="34" charset="-120"/>
              </a:rPr>
              <a:t>civicsphere.ai  |  © Civic Sphere</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1B2A"/>
          </a:solidFill>
          <a:ln w="12700">
            <a:solidFill>
              <a:srgbClr val="0D1B2A"/>
            </a:solidFill>
            <a:prstDash val="solid"/>
          </a:ln>
        </p:spPr>
      </p:sp>
      <p:sp>
        <p:nvSpPr>
          <p:cNvPr id="3" name="Text 1"/>
          <p:cNvSpPr/>
          <p:nvPr/>
        </p:nvSpPr>
        <p:spPr>
          <a:xfrm>
            <a:off x="457200" y="91440"/>
            <a:ext cx="8229600" cy="640080"/>
          </a:xfrm>
          <a:prstGeom prst="rect">
            <a:avLst/>
          </a:prstGeom>
          <a:noFill/>
          <a:ln/>
        </p:spPr>
        <p:txBody>
          <a:bodyPr wrap="square" lIns="0" tIns="0" rIns="0" bIns="0" rtlCol="0" anchor="ctr"/>
          <a:lstStyle/>
          <a:p>
            <a:pPr indent="0" marL="0">
              <a:buNone/>
            </a:pPr>
            <a:r>
              <a:rPr lang="en-US" sz="1300" spc="400" kern="0" dirty="0">
                <a:solidFill>
                  <a:srgbClr val="7AB8E8"/>
                </a:solidFill>
                <a:latin typeface="Trebuchet MS" pitchFamily="34" charset="0"/>
                <a:ea typeface="Trebuchet MS" pitchFamily="34" charset="-122"/>
                <a:cs typeface="Trebuchet MS" pitchFamily="34" charset="-120"/>
              </a:rPr>
              <a:t>ABOUT THIS FRAMEWORK</a:t>
            </a:r>
            <a:endParaRPr lang="en-US" sz="1300" dirty="0"/>
          </a:p>
        </p:txBody>
      </p:sp>
      <p:sp>
        <p:nvSpPr>
          <p:cNvPr id="4" name="Text 2"/>
          <p:cNvSpPr/>
          <p:nvPr/>
        </p:nvSpPr>
        <p:spPr>
          <a:xfrm>
            <a:off x="457200" y="1005840"/>
            <a:ext cx="5120640" cy="594360"/>
          </a:xfrm>
          <a:prstGeom prst="rect">
            <a:avLst/>
          </a:prstGeom>
          <a:noFill/>
          <a:ln/>
        </p:spPr>
        <p:txBody>
          <a:bodyPr wrap="square" lIns="0" tIns="0" rIns="0" bIns="0" rtlCol="0" anchor="ctr"/>
          <a:lstStyle/>
          <a:p>
            <a:pPr indent="0" marL="0">
              <a:buNone/>
            </a:pPr>
            <a:r>
              <a:rPr lang="en-US" sz="2200" b="1" i="1" dirty="0">
                <a:solidFill>
                  <a:srgbClr val="1C2B3A"/>
                </a:solidFill>
                <a:latin typeface="Georgia" pitchFamily="34" charset="0"/>
                <a:ea typeface="Georgia" pitchFamily="34" charset="-122"/>
                <a:cs typeface="Georgia" pitchFamily="34" charset="-120"/>
              </a:rPr>
              <a:t>Good governance is not a destination — it is a practice.</a:t>
            </a:r>
            <a:endParaRPr lang="en-US" sz="2200" dirty="0"/>
          </a:p>
        </p:txBody>
      </p:sp>
      <p:sp>
        <p:nvSpPr>
          <p:cNvPr id="5" name="Text 3"/>
          <p:cNvSpPr/>
          <p:nvPr/>
        </p:nvSpPr>
        <p:spPr>
          <a:xfrm>
            <a:off x="457200" y="1691640"/>
            <a:ext cx="5120640" cy="2743200"/>
          </a:xfrm>
          <a:prstGeom prst="rect">
            <a:avLst/>
          </a:prstGeom>
          <a:noFill/>
          <a:ln/>
        </p:spPr>
        <p:txBody>
          <a:bodyPr wrap="square" lIns="0" tIns="0" rIns="0" bIns="0" rtlCol="0" anchor="t"/>
          <a:lstStyle/>
          <a:p>
            <a:pPr indent="0" marL="0">
              <a:buNone/>
            </a:pPr>
            <a:r>
              <a:rPr lang="en-US" sz="1400" dirty="0">
                <a:solidFill>
                  <a:srgbClr val="1C2B3A"/>
                </a:solidFill>
                <a:latin typeface="Trebuchet MS" pitchFamily="34" charset="0"/>
                <a:ea typeface="Trebuchet MS" pitchFamily="34" charset="-122"/>
                <a:cs typeface="Trebuchet MS" pitchFamily="34" charset="-120"/>
              </a:rPr>
              <a:t>The 12 points outlined in this framework represent the foundational principles that define effective, legitimate, and democratic governance at every level — from neighborhood associations to national institutions.</a:t>
            </a:r>
            <a:endParaRPr lang="en-US" sz="1400" dirty="0"/>
          </a:p>
          <a:p>
            <a:pPr indent="0" marL="0">
              <a:buNone/>
            </a:pPr>
            <a:endParaRPr lang="en-US" sz="1400" dirty="0"/>
          </a:p>
          <a:p>
            <a:pPr indent="0" marL="0">
              <a:buNone/>
            </a:pPr>
            <a:r>
              <a:rPr lang="en-US" sz="1400" dirty="0">
                <a:solidFill>
                  <a:srgbClr val="1C2B3A"/>
                </a:solidFill>
                <a:latin typeface="Trebuchet MS" pitchFamily="34" charset="0"/>
                <a:ea typeface="Trebuchet MS" pitchFamily="34" charset="-122"/>
                <a:cs typeface="Trebuchet MS" pitchFamily="34" charset="-120"/>
              </a:rPr>
              <a:t>Each principle is both an aspiration and a standard — a guide for civic leaders working to build the communities they believe in, and a benchmark against which existing institutions can be measured and held accountable.</a:t>
            </a:r>
            <a:endParaRPr lang="en-US" sz="1400" dirty="0"/>
          </a:p>
          <a:p>
            <a:pPr indent="0" marL="0">
              <a:buNone/>
            </a:pPr>
            <a:endParaRPr lang="en-US" sz="1400" dirty="0"/>
          </a:p>
          <a:p>
            <a:pPr indent="0" marL="0">
              <a:buNone/>
            </a:pPr>
            <a:r>
              <a:rPr lang="en-US" sz="1400" dirty="0">
                <a:solidFill>
                  <a:srgbClr val="1C2B3A"/>
                </a:solidFill>
                <a:latin typeface="Trebuchet MS" pitchFamily="34" charset="0"/>
                <a:ea typeface="Trebuchet MS" pitchFamily="34" charset="-122"/>
                <a:cs typeface="Trebuchet MS" pitchFamily="34" charset="-120"/>
              </a:rPr>
              <a:t>Civic Sphere is built to support each of these principles in practice.</a:t>
            </a:r>
            <a:endParaRPr lang="en-US" sz="1400" dirty="0"/>
          </a:p>
        </p:txBody>
      </p:sp>
      <p:sp>
        <p:nvSpPr>
          <p:cNvPr id="6" name="Shape 4"/>
          <p:cNvSpPr/>
          <p:nvPr/>
        </p:nvSpPr>
        <p:spPr>
          <a:xfrm>
            <a:off x="6400800" y="1005840"/>
            <a:ext cx="475488" cy="475488"/>
          </a:xfrm>
          <a:prstGeom prst="ellipse">
            <a:avLst/>
          </a:prstGeom>
          <a:solidFill>
            <a:srgbClr val="1A3A5C"/>
          </a:solidFill>
          <a:ln w="12700">
            <a:solidFill>
              <a:srgbClr val="1A3A5C"/>
            </a:solidFill>
            <a:prstDash val="solid"/>
          </a:ln>
        </p:spPr>
      </p:sp>
      <p:sp>
        <p:nvSpPr>
          <p:cNvPr id="7" name="Text 5"/>
          <p:cNvSpPr/>
          <p:nvPr/>
        </p:nvSpPr>
        <p:spPr>
          <a:xfrm>
            <a:off x="6400800" y="100584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01</a:t>
            </a:r>
            <a:endParaRPr lang="en-US" sz="1100" dirty="0"/>
          </a:p>
        </p:txBody>
      </p:sp>
      <p:sp>
        <p:nvSpPr>
          <p:cNvPr id="8" name="Shape 6"/>
          <p:cNvSpPr/>
          <p:nvPr/>
        </p:nvSpPr>
        <p:spPr>
          <a:xfrm>
            <a:off x="7223760" y="1005840"/>
            <a:ext cx="475488" cy="475488"/>
          </a:xfrm>
          <a:prstGeom prst="ellipse">
            <a:avLst/>
          </a:prstGeom>
          <a:solidFill>
            <a:srgbClr val="2E86C1"/>
          </a:solidFill>
          <a:ln w="12700">
            <a:solidFill>
              <a:srgbClr val="2E86C1"/>
            </a:solidFill>
            <a:prstDash val="solid"/>
          </a:ln>
        </p:spPr>
      </p:sp>
      <p:sp>
        <p:nvSpPr>
          <p:cNvPr id="9" name="Text 7"/>
          <p:cNvSpPr/>
          <p:nvPr/>
        </p:nvSpPr>
        <p:spPr>
          <a:xfrm>
            <a:off x="7223760" y="100584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02</a:t>
            </a:r>
            <a:endParaRPr lang="en-US" sz="1100" dirty="0"/>
          </a:p>
        </p:txBody>
      </p:sp>
      <p:sp>
        <p:nvSpPr>
          <p:cNvPr id="10" name="Shape 8"/>
          <p:cNvSpPr/>
          <p:nvPr/>
        </p:nvSpPr>
        <p:spPr>
          <a:xfrm>
            <a:off x="8046720" y="1005840"/>
            <a:ext cx="475488" cy="475488"/>
          </a:xfrm>
          <a:prstGeom prst="ellipse">
            <a:avLst/>
          </a:prstGeom>
          <a:solidFill>
            <a:srgbClr val="1A8A7B"/>
          </a:solidFill>
          <a:ln w="12700">
            <a:solidFill>
              <a:srgbClr val="1A8A7B"/>
            </a:solidFill>
            <a:prstDash val="solid"/>
          </a:ln>
        </p:spPr>
      </p:sp>
      <p:sp>
        <p:nvSpPr>
          <p:cNvPr id="11" name="Text 9"/>
          <p:cNvSpPr/>
          <p:nvPr/>
        </p:nvSpPr>
        <p:spPr>
          <a:xfrm>
            <a:off x="8046720" y="100584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03</a:t>
            </a:r>
            <a:endParaRPr lang="en-US" sz="1100" dirty="0"/>
          </a:p>
        </p:txBody>
      </p:sp>
      <p:sp>
        <p:nvSpPr>
          <p:cNvPr id="12" name="Shape 10"/>
          <p:cNvSpPr/>
          <p:nvPr/>
        </p:nvSpPr>
        <p:spPr>
          <a:xfrm>
            <a:off x="6400800" y="1828800"/>
            <a:ext cx="475488" cy="475488"/>
          </a:xfrm>
          <a:prstGeom prst="ellipse">
            <a:avLst/>
          </a:prstGeom>
          <a:solidFill>
            <a:srgbClr val="27AE60"/>
          </a:solidFill>
          <a:ln w="12700">
            <a:solidFill>
              <a:srgbClr val="27AE60"/>
            </a:solidFill>
            <a:prstDash val="solid"/>
          </a:ln>
        </p:spPr>
      </p:sp>
      <p:sp>
        <p:nvSpPr>
          <p:cNvPr id="13" name="Text 11"/>
          <p:cNvSpPr/>
          <p:nvPr/>
        </p:nvSpPr>
        <p:spPr>
          <a:xfrm>
            <a:off x="6400800" y="182880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04</a:t>
            </a:r>
            <a:endParaRPr lang="en-US" sz="1100" dirty="0"/>
          </a:p>
        </p:txBody>
      </p:sp>
      <p:sp>
        <p:nvSpPr>
          <p:cNvPr id="14" name="Shape 12"/>
          <p:cNvSpPr/>
          <p:nvPr/>
        </p:nvSpPr>
        <p:spPr>
          <a:xfrm>
            <a:off x="7223760" y="1828800"/>
            <a:ext cx="475488" cy="475488"/>
          </a:xfrm>
          <a:prstGeom prst="ellipse">
            <a:avLst/>
          </a:prstGeom>
          <a:solidFill>
            <a:srgbClr val="7D9B3A"/>
          </a:solidFill>
          <a:ln w="12700">
            <a:solidFill>
              <a:srgbClr val="7D9B3A"/>
            </a:solidFill>
            <a:prstDash val="solid"/>
          </a:ln>
        </p:spPr>
      </p:sp>
      <p:sp>
        <p:nvSpPr>
          <p:cNvPr id="15" name="Text 13"/>
          <p:cNvSpPr/>
          <p:nvPr/>
        </p:nvSpPr>
        <p:spPr>
          <a:xfrm>
            <a:off x="7223760" y="182880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05</a:t>
            </a:r>
            <a:endParaRPr lang="en-US" sz="1100" dirty="0"/>
          </a:p>
        </p:txBody>
      </p:sp>
      <p:sp>
        <p:nvSpPr>
          <p:cNvPr id="16" name="Shape 14"/>
          <p:cNvSpPr/>
          <p:nvPr/>
        </p:nvSpPr>
        <p:spPr>
          <a:xfrm>
            <a:off x="8046720" y="1828800"/>
            <a:ext cx="475488" cy="475488"/>
          </a:xfrm>
          <a:prstGeom prst="ellipse">
            <a:avLst/>
          </a:prstGeom>
          <a:solidFill>
            <a:srgbClr val="D4AC0D"/>
          </a:solidFill>
          <a:ln w="12700">
            <a:solidFill>
              <a:srgbClr val="D4AC0D"/>
            </a:solidFill>
            <a:prstDash val="solid"/>
          </a:ln>
        </p:spPr>
      </p:sp>
      <p:sp>
        <p:nvSpPr>
          <p:cNvPr id="17" name="Text 15"/>
          <p:cNvSpPr/>
          <p:nvPr/>
        </p:nvSpPr>
        <p:spPr>
          <a:xfrm>
            <a:off x="8046720" y="182880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06</a:t>
            </a:r>
            <a:endParaRPr lang="en-US" sz="1100" dirty="0"/>
          </a:p>
        </p:txBody>
      </p:sp>
      <p:sp>
        <p:nvSpPr>
          <p:cNvPr id="18" name="Shape 16"/>
          <p:cNvSpPr/>
          <p:nvPr/>
        </p:nvSpPr>
        <p:spPr>
          <a:xfrm>
            <a:off x="6400800" y="2651760"/>
            <a:ext cx="475488" cy="475488"/>
          </a:xfrm>
          <a:prstGeom prst="ellipse">
            <a:avLst/>
          </a:prstGeom>
          <a:solidFill>
            <a:srgbClr val="E67E22"/>
          </a:solidFill>
          <a:ln w="12700">
            <a:solidFill>
              <a:srgbClr val="E67E22"/>
            </a:solidFill>
            <a:prstDash val="solid"/>
          </a:ln>
        </p:spPr>
      </p:sp>
      <p:sp>
        <p:nvSpPr>
          <p:cNvPr id="19" name="Text 17"/>
          <p:cNvSpPr/>
          <p:nvPr/>
        </p:nvSpPr>
        <p:spPr>
          <a:xfrm>
            <a:off x="6400800" y="265176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07</a:t>
            </a:r>
            <a:endParaRPr lang="en-US" sz="1100" dirty="0"/>
          </a:p>
        </p:txBody>
      </p:sp>
      <p:sp>
        <p:nvSpPr>
          <p:cNvPr id="20" name="Shape 18"/>
          <p:cNvSpPr/>
          <p:nvPr/>
        </p:nvSpPr>
        <p:spPr>
          <a:xfrm>
            <a:off x="7223760" y="2651760"/>
            <a:ext cx="475488" cy="475488"/>
          </a:xfrm>
          <a:prstGeom prst="ellipse">
            <a:avLst/>
          </a:prstGeom>
          <a:solidFill>
            <a:srgbClr val="E05A3A"/>
          </a:solidFill>
          <a:ln w="12700">
            <a:solidFill>
              <a:srgbClr val="E05A3A"/>
            </a:solidFill>
            <a:prstDash val="solid"/>
          </a:ln>
        </p:spPr>
      </p:sp>
      <p:sp>
        <p:nvSpPr>
          <p:cNvPr id="21" name="Text 19"/>
          <p:cNvSpPr/>
          <p:nvPr/>
        </p:nvSpPr>
        <p:spPr>
          <a:xfrm>
            <a:off x="7223760" y="265176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08</a:t>
            </a:r>
            <a:endParaRPr lang="en-US" sz="1100" dirty="0"/>
          </a:p>
        </p:txBody>
      </p:sp>
      <p:sp>
        <p:nvSpPr>
          <p:cNvPr id="22" name="Shape 20"/>
          <p:cNvSpPr/>
          <p:nvPr/>
        </p:nvSpPr>
        <p:spPr>
          <a:xfrm>
            <a:off x="8046720" y="2651760"/>
            <a:ext cx="475488" cy="475488"/>
          </a:xfrm>
          <a:prstGeom prst="ellipse">
            <a:avLst/>
          </a:prstGeom>
          <a:solidFill>
            <a:srgbClr val="7D3C98"/>
          </a:solidFill>
          <a:ln w="12700">
            <a:solidFill>
              <a:srgbClr val="7D3C98"/>
            </a:solidFill>
            <a:prstDash val="solid"/>
          </a:ln>
        </p:spPr>
      </p:sp>
      <p:sp>
        <p:nvSpPr>
          <p:cNvPr id="23" name="Text 21"/>
          <p:cNvSpPr/>
          <p:nvPr/>
        </p:nvSpPr>
        <p:spPr>
          <a:xfrm>
            <a:off x="8046720" y="265176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09</a:t>
            </a:r>
            <a:endParaRPr lang="en-US" sz="1100" dirty="0"/>
          </a:p>
        </p:txBody>
      </p:sp>
      <p:sp>
        <p:nvSpPr>
          <p:cNvPr id="24" name="Shape 22"/>
          <p:cNvSpPr/>
          <p:nvPr/>
        </p:nvSpPr>
        <p:spPr>
          <a:xfrm>
            <a:off x="6400800" y="3474720"/>
            <a:ext cx="475488" cy="475488"/>
          </a:xfrm>
          <a:prstGeom prst="ellipse">
            <a:avLst/>
          </a:prstGeom>
          <a:solidFill>
            <a:srgbClr val="A93226"/>
          </a:solidFill>
          <a:ln w="12700">
            <a:solidFill>
              <a:srgbClr val="A93226"/>
            </a:solidFill>
            <a:prstDash val="solid"/>
          </a:ln>
        </p:spPr>
      </p:sp>
      <p:sp>
        <p:nvSpPr>
          <p:cNvPr id="25" name="Text 23"/>
          <p:cNvSpPr/>
          <p:nvPr/>
        </p:nvSpPr>
        <p:spPr>
          <a:xfrm>
            <a:off x="6400800" y="347472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10</a:t>
            </a:r>
            <a:endParaRPr lang="en-US" sz="1100" dirty="0"/>
          </a:p>
        </p:txBody>
      </p:sp>
      <p:sp>
        <p:nvSpPr>
          <p:cNvPr id="26" name="Shape 24"/>
          <p:cNvSpPr/>
          <p:nvPr/>
        </p:nvSpPr>
        <p:spPr>
          <a:xfrm>
            <a:off x="7223760" y="3474720"/>
            <a:ext cx="475488" cy="475488"/>
          </a:xfrm>
          <a:prstGeom prst="ellipse">
            <a:avLst/>
          </a:prstGeom>
          <a:solidFill>
            <a:srgbClr val="5B6DAE"/>
          </a:solidFill>
          <a:ln w="12700">
            <a:solidFill>
              <a:srgbClr val="5B6DAE"/>
            </a:solidFill>
            <a:prstDash val="solid"/>
          </a:ln>
        </p:spPr>
      </p:sp>
      <p:sp>
        <p:nvSpPr>
          <p:cNvPr id="27" name="Text 25"/>
          <p:cNvSpPr/>
          <p:nvPr/>
        </p:nvSpPr>
        <p:spPr>
          <a:xfrm>
            <a:off x="7223760" y="347472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11</a:t>
            </a:r>
            <a:endParaRPr lang="en-US" sz="1100" dirty="0"/>
          </a:p>
        </p:txBody>
      </p:sp>
      <p:sp>
        <p:nvSpPr>
          <p:cNvPr id="28" name="Shape 26"/>
          <p:cNvSpPr/>
          <p:nvPr/>
        </p:nvSpPr>
        <p:spPr>
          <a:xfrm>
            <a:off x="8046720" y="3474720"/>
            <a:ext cx="475488" cy="475488"/>
          </a:xfrm>
          <a:prstGeom prst="ellipse">
            <a:avLst/>
          </a:prstGeom>
          <a:solidFill>
            <a:srgbClr val="7E5109"/>
          </a:solidFill>
          <a:ln w="12700">
            <a:solidFill>
              <a:srgbClr val="7E5109"/>
            </a:solidFill>
            <a:prstDash val="solid"/>
          </a:ln>
        </p:spPr>
      </p:sp>
      <p:sp>
        <p:nvSpPr>
          <p:cNvPr id="29" name="Text 27"/>
          <p:cNvSpPr/>
          <p:nvPr/>
        </p:nvSpPr>
        <p:spPr>
          <a:xfrm>
            <a:off x="8046720" y="3474720"/>
            <a:ext cx="475488" cy="475488"/>
          </a:xfrm>
          <a:prstGeom prst="rect">
            <a:avLst/>
          </a:prstGeom>
          <a:noFill/>
          <a:ln/>
        </p:spPr>
        <p:txBody>
          <a:bodyPr wrap="square" lIns="0" tIns="0" rIns="0" bIns="0"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12</a:t>
            </a:r>
            <a:endParaRPr lang="en-US" sz="1100" dirty="0"/>
          </a:p>
        </p:txBody>
      </p:sp>
      <p:sp>
        <p:nvSpPr>
          <p:cNvPr id="30" name="Shape 28"/>
          <p:cNvSpPr/>
          <p:nvPr/>
        </p:nvSpPr>
        <p:spPr>
          <a:xfrm>
            <a:off x="0" y="4754880"/>
            <a:ext cx="9144000" cy="388620"/>
          </a:xfrm>
          <a:prstGeom prst="rect">
            <a:avLst/>
          </a:prstGeom>
          <a:solidFill>
            <a:srgbClr val="0D1B2A"/>
          </a:solidFill>
          <a:ln w="12700">
            <a:solidFill>
              <a:srgbClr val="0D1B2A"/>
            </a:solidFill>
            <a:prstDash val="solid"/>
          </a:ln>
        </p:spPr>
      </p:sp>
      <p:sp>
        <p:nvSpPr>
          <p:cNvPr id="31" name="Text 29"/>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civicsphere.ai  |  © Civic Sphere</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5C"/>
          </a:solidFill>
          <a:ln w="12700">
            <a:solidFill>
              <a:srgbClr val="1A3A5C"/>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1A3A5C"/>
                </a:solidFill>
                <a:latin typeface="Georgia" pitchFamily="34" charset="0"/>
                <a:ea typeface="Georgia" pitchFamily="34" charset="-122"/>
                <a:cs typeface="Georgia" pitchFamily="34" charset="-120"/>
              </a:rPr>
              <a:t>01</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Rule of Law</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1A3A5C"/>
                </a:solidFill>
                <a:latin typeface="Trebuchet MS" pitchFamily="34" charset="0"/>
                <a:ea typeface="Trebuchet MS" pitchFamily="34" charset="-122"/>
                <a:cs typeface="Trebuchet MS" pitchFamily="34" charset="-120"/>
              </a:rPr>
              <a:t>Laws apply equally to everyone, including those in power, and are enforced fairly and impartially.</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1A3A5C">
              <a:alpha val="15000"/>
            </a:srgbClr>
          </a:solidFill>
          <a:ln w="12700">
            <a:solidFill>
              <a:srgbClr val="1A3A5C"/>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1A3A5C"/>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The rule of law is the cornerstone of any functioning democracy. No individual, institution, or government body is above the law. Laws must be publicly known, consistently applied, and independently enforced by a judiciary free from political interference. When the rule of law breaks down, corruption flourishes, rights erode, and public trust collapses.</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1A3A5C">
              <a:alpha val="15000"/>
            </a:srgbClr>
          </a:solidFill>
          <a:ln w="12700">
            <a:solidFill>
              <a:srgbClr val="1A3A5C"/>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1A3A5C"/>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helps citizens understand their legal rights and the mechanisms available to hold institutions accountable. Through AI-assisted civic education, users can explore how laws are made, challenged, and reformed.</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E86C1"/>
          </a:solidFill>
          <a:ln w="12700">
            <a:solidFill>
              <a:srgbClr val="2E86C1"/>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2E86C1"/>
                </a:solidFill>
                <a:latin typeface="Georgia" pitchFamily="34" charset="0"/>
                <a:ea typeface="Georgia" pitchFamily="34" charset="-122"/>
                <a:cs typeface="Georgia" pitchFamily="34" charset="-120"/>
              </a:rPr>
              <a:t>02</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Transparency</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2E86C1"/>
                </a:solidFill>
                <a:latin typeface="Trebuchet MS" pitchFamily="34" charset="0"/>
                <a:ea typeface="Trebuchet MS" pitchFamily="34" charset="-122"/>
                <a:cs typeface="Trebuchet MS" pitchFamily="34" charset="-120"/>
              </a:rPr>
              <a:t>Government decisions, processes, and finances are open and accessible to the public.</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2E86C1">
              <a:alpha val="15000"/>
            </a:srgbClr>
          </a:solidFill>
          <a:ln w="12700">
            <a:solidFill>
              <a:srgbClr val="2E86C1"/>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2E86C1"/>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Transparency is the obligation of governments and public institutions to make their operations, decisions, and use of resources visible to the people they serve. This includes open budget processes, accessible public records, and clear communication about policy rationales. Digital tools have dramatically expanded the possibilities for transparency.</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2E86C1">
              <a:alpha val="15000"/>
            </a:srgbClr>
          </a:solidFill>
          <a:ln w="12700">
            <a:solidFill>
              <a:srgbClr val="2E86C1"/>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2E86C1"/>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aggregates and surfaces publicly available government data, meeting records, and budget information in accessible formats — enabling more citizens to hold institutions accountable and participate in informed civic dialogue.</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8A7B"/>
          </a:solidFill>
          <a:ln w="12700">
            <a:solidFill>
              <a:srgbClr val="1A8A7B"/>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1A8A7B"/>
                </a:solidFill>
                <a:latin typeface="Georgia" pitchFamily="34" charset="0"/>
                <a:ea typeface="Georgia" pitchFamily="34" charset="-122"/>
                <a:cs typeface="Georgia" pitchFamily="34" charset="-120"/>
              </a:rPr>
              <a:t>03</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Accountability</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1A8A7B"/>
                </a:solidFill>
                <a:latin typeface="Trebuchet MS" pitchFamily="34" charset="0"/>
                <a:ea typeface="Trebuchet MS" pitchFamily="34" charset="-122"/>
                <a:cs typeface="Trebuchet MS" pitchFamily="34" charset="-120"/>
              </a:rPr>
              <a:t>Leaders and institutions are answerable for their actions and decisions to the people they serve.</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1A8A7B">
              <a:alpha val="15000"/>
            </a:srgbClr>
          </a:solidFill>
          <a:ln w="12700">
            <a:solidFill>
              <a:srgbClr val="1A8A7B"/>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1A8A7B"/>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Accountability requires that those who hold power can be questioned, evaluated, and held responsible for their conduct. It operates through multiple channels: electoral, legal, administrative, and social accountability. Accountability without transparency is impossible — together they form the essential feedback loop of democratic governance.</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1A8A7B">
              <a:alpha val="15000"/>
            </a:srgbClr>
          </a:solidFill>
          <a:ln w="12700">
            <a:solidFill>
              <a:srgbClr val="1A8A7B"/>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1A8A7B"/>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provides tools for tracking elected officials' voting records, policy positions, and public commitments — creating a persistent record that citizens can reference when evaluating their representatives.</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7AE60"/>
          </a:solidFill>
          <a:ln w="12700">
            <a:solidFill>
              <a:srgbClr val="27AE60"/>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27AE60"/>
                </a:solidFill>
                <a:latin typeface="Georgia" pitchFamily="34" charset="0"/>
                <a:ea typeface="Georgia" pitchFamily="34" charset="-122"/>
                <a:cs typeface="Georgia" pitchFamily="34" charset="-120"/>
              </a:rPr>
              <a:t>04</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Participation</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27AE60"/>
                </a:solidFill>
                <a:latin typeface="Trebuchet MS" pitchFamily="34" charset="0"/>
                <a:ea typeface="Trebuchet MS" pitchFamily="34" charset="-122"/>
                <a:cs typeface="Trebuchet MS" pitchFamily="34" charset="-120"/>
              </a:rPr>
              <a:t>Citizens have meaningful opportunities to engage in decision-making processes that affect their lives.</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27AE60">
              <a:alpha val="15000"/>
            </a:srgbClr>
          </a:solidFill>
          <a:ln w="12700">
            <a:solidFill>
              <a:srgbClr val="27AE60"/>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27AE60"/>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Genuine participation goes far beyond voting every few years. It encompasses public comment processes, community meetings, participatory budgeting, citizen advisory boards, and grassroots organizing. Meaningful participation requires that all voices — not just the loudest or most resourced — have real influence over outcomes.</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27AE60">
              <a:alpha val="15000"/>
            </a:srgbClr>
          </a:solidFill>
          <a:ln w="12700">
            <a:solidFill>
              <a:srgbClr val="27AE60"/>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27AE60"/>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At its core, Civic Sphere is a participation engine. The platform connects citizens to civic opportunities, simplifies engagement with public comment periods and elected officials, and provides the tools needed to participate effectively — not just symbolically.</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7D9B3A"/>
          </a:solidFill>
          <a:ln w="12700">
            <a:solidFill>
              <a:srgbClr val="7D9B3A"/>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7D9B3A"/>
                </a:solidFill>
                <a:latin typeface="Georgia" pitchFamily="34" charset="0"/>
                <a:ea typeface="Georgia" pitchFamily="34" charset="-122"/>
                <a:cs typeface="Georgia" pitchFamily="34" charset="-120"/>
              </a:rPr>
              <a:t>05</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Consensus Orientation</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7D9B3A"/>
                </a:solidFill>
                <a:latin typeface="Trebuchet MS" pitchFamily="34" charset="0"/>
                <a:ea typeface="Trebuchet MS" pitchFamily="34" charset="-122"/>
                <a:cs typeface="Trebuchet MS" pitchFamily="34" charset="-120"/>
              </a:rPr>
              <a:t>Governance mediates differing interests to reach broad agreement on what is in the best interest of the community.</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7D9B3A">
              <a:alpha val="15000"/>
            </a:srgbClr>
          </a:solidFill>
          <a:ln w="12700">
            <a:solidFill>
              <a:srgbClr val="7D9B3A"/>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7D9B3A"/>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Consensus orientation means governance processes are designed to surface diverse perspectives, facilitate genuine dialogue, and seek solutions reflecting the broadest possible common ground. In polarized environments, it provides an alternative to zero-sum politics — civic leaders who practice it build coalitions, not just majorities.</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7D9B3A">
              <a:alpha val="15000"/>
            </a:srgbClr>
          </a:solidFill>
          <a:ln w="12700">
            <a:solidFill>
              <a:srgbClr val="7D9B3A"/>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7D9B3A"/>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Sphere's AI-facilitated engagement tools support constructive dialogue across difference. By helping identify areas of common ground and structure productive conversations around shared values, the platform enables consensus-building that leads to durable policy outcomes.</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D4AC0D"/>
          </a:solidFill>
          <a:ln w="12700">
            <a:solidFill>
              <a:srgbClr val="D4AC0D"/>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D4AC0D"/>
                </a:solidFill>
                <a:latin typeface="Georgia" pitchFamily="34" charset="0"/>
                <a:ea typeface="Georgia" pitchFamily="34" charset="-122"/>
                <a:cs typeface="Georgia" pitchFamily="34" charset="-120"/>
              </a:rPr>
              <a:t>06</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Equity &amp; Inclusiveness</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D4AC0D"/>
                </a:solidFill>
                <a:latin typeface="Trebuchet MS" pitchFamily="34" charset="0"/>
                <a:ea typeface="Trebuchet MS" pitchFamily="34" charset="-122"/>
                <a:cs typeface="Trebuchet MS" pitchFamily="34" charset="-120"/>
              </a:rPr>
              <a:t>All members of society, especially the most vulnerable, have opportunities to improve or maintain their wellbeing.</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D4AC0D">
              <a:alpha val="15000"/>
            </a:srgbClr>
          </a:solidFill>
          <a:ln w="12700">
            <a:solidFill>
              <a:srgbClr val="D4AC0D"/>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D4AC0D"/>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Equity in governance means recognizing that fair treatment sometimes requires differentiated approaches. Inclusive governance actively works to ensure that historically excluded communities have genuine access to civic processes. Equity-centered governance asks not just 'what do we decide?' but 'who is in the room when we decide?'</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D4AC0D">
              <a:alpha val="15000"/>
            </a:srgbClr>
          </a:solidFill>
          <a:ln w="12700">
            <a:solidFill>
              <a:srgbClr val="D4AC0D"/>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D4AC0D"/>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is built with equity as a design principle. The platform prioritizes accessibility, multilingual support, and outreach to underrepresented communities — ensuring the full diversity of community voices shapes public decisions.</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E67E22"/>
          </a:solidFill>
          <a:ln w="12700">
            <a:solidFill>
              <a:srgbClr val="E67E22"/>
            </a:solidFill>
            <a:prstDash val="solid"/>
          </a:ln>
        </p:spPr>
      </p:sp>
      <p:sp>
        <p:nvSpPr>
          <p:cNvPr id="3" name="Shape 1"/>
          <p:cNvSpPr/>
          <p:nvPr/>
        </p:nvSpPr>
        <p:spPr>
          <a:xfrm>
            <a:off x="320040" y="109728"/>
            <a:ext cx="713232" cy="713232"/>
          </a:xfrm>
          <a:prstGeom prst="ellipse">
            <a:avLst/>
          </a:prstGeom>
          <a:solidFill>
            <a:srgbClr val="FFFFFF">
              <a:alpha val="80000"/>
            </a:srgbClr>
          </a:solidFill>
          <a:ln w="12700">
            <a:solidFill>
              <a:srgbClr val="FFFFFF"/>
            </a:solidFill>
            <a:prstDash val="solid"/>
          </a:ln>
        </p:spPr>
      </p:sp>
      <p:sp>
        <p:nvSpPr>
          <p:cNvPr id="4" name="Text 2"/>
          <p:cNvSpPr/>
          <p:nvPr/>
        </p:nvSpPr>
        <p:spPr>
          <a:xfrm>
            <a:off x="320040" y="109728"/>
            <a:ext cx="713232" cy="713232"/>
          </a:xfrm>
          <a:prstGeom prst="rect">
            <a:avLst/>
          </a:prstGeom>
          <a:noFill/>
          <a:ln/>
        </p:spPr>
        <p:txBody>
          <a:bodyPr wrap="square" lIns="0" tIns="0" rIns="0" bIns="0" rtlCol="0" anchor="ctr"/>
          <a:lstStyle/>
          <a:p>
            <a:pPr algn="ctr" indent="0" marL="0">
              <a:buNone/>
            </a:pPr>
            <a:r>
              <a:rPr lang="en-US" sz="1800" b="1" dirty="0">
                <a:solidFill>
                  <a:srgbClr val="E67E22"/>
                </a:solidFill>
                <a:latin typeface="Georgia" pitchFamily="34" charset="0"/>
                <a:ea typeface="Georgia" pitchFamily="34" charset="-122"/>
                <a:cs typeface="Georgia" pitchFamily="34" charset="-120"/>
              </a:rPr>
              <a:t>07</a:t>
            </a:r>
            <a:endParaRPr lang="en-US" sz="1800" dirty="0"/>
          </a:p>
        </p:txBody>
      </p:sp>
      <p:sp>
        <p:nvSpPr>
          <p:cNvPr id="5" name="Text 3"/>
          <p:cNvSpPr/>
          <p:nvPr/>
        </p:nvSpPr>
        <p:spPr>
          <a:xfrm>
            <a:off x="1188720" y="91440"/>
            <a:ext cx="7589520" cy="77724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Effectiveness &amp; Efficiency</a:t>
            </a:r>
            <a:endParaRPr lang="en-US" sz="3000" dirty="0"/>
          </a:p>
        </p:txBody>
      </p:sp>
      <p:sp>
        <p:nvSpPr>
          <p:cNvPr id="6" name="Text 4"/>
          <p:cNvSpPr/>
          <p:nvPr/>
        </p:nvSpPr>
        <p:spPr>
          <a:xfrm>
            <a:off x="411480" y="1051560"/>
            <a:ext cx="8321040" cy="502920"/>
          </a:xfrm>
          <a:prstGeom prst="rect">
            <a:avLst/>
          </a:prstGeom>
          <a:noFill/>
          <a:ln/>
        </p:spPr>
        <p:txBody>
          <a:bodyPr wrap="square" lIns="0" tIns="0" rIns="0" bIns="0" rtlCol="0" anchor="ctr"/>
          <a:lstStyle/>
          <a:p>
            <a:pPr indent="0" marL="0">
              <a:buNone/>
            </a:pPr>
            <a:r>
              <a:rPr lang="en-US" sz="1400" b="1" i="1" dirty="0">
                <a:solidFill>
                  <a:srgbClr val="E67E22"/>
                </a:solidFill>
                <a:latin typeface="Trebuchet MS" pitchFamily="34" charset="0"/>
                <a:ea typeface="Trebuchet MS" pitchFamily="34" charset="-122"/>
                <a:cs typeface="Trebuchet MS" pitchFamily="34" charset="-120"/>
              </a:rPr>
              <a:t>Institutions produce results that meet the needs of society while making the best use of available resources.</a:t>
            </a:r>
            <a:endParaRPr lang="en-US" sz="1400" dirty="0"/>
          </a:p>
        </p:txBody>
      </p:sp>
      <p:sp>
        <p:nvSpPr>
          <p:cNvPr id="7" name="Shape 5"/>
          <p:cNvSpPr/>
          <p:nvPr/>
        </p:nvSpPr>
        <p:spPr>
          <a:xfrm>
            <a:off x="365760" y="1664208"/>
            <a:ext cx="416052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8" name="Shape 6"/>
          <p:cNvSpPr/>
          <p:nvPr/>
        </p:nvSpPr>
        <p:spPr>
          <a:xfrm>
            <a:off x="365760" y="1664208"/>
            <a:ext cx="4160520" cy="347472"/>
          </a:xfrm>
          <a:prstGeom prst="rect">
            <a:avLst/>
          </a:prstGeom>
          <a:solidFill>
            <a:srgbClr val="E67E22">
              <a:alpha val="15000"/>
            </a:srgbClr>
          </a:solidFill>
          <a:ln w="12700">
            <a:solidFill>
              <a:srgbClr val="E67E22"/>
            </a:solidFill>
            <a:prstDash val="solid"/>
          </a:ln>
        </p:spPr>
      </p:sp>
      <p:sp>
        <p:nvSpPr>
          <p:cNvPr id="9" name="Text 7"/>
          <p:cNvSpPr/>
          <p:nvPr/>
        </p:nvSpPr>
        <p:spPr>
          <a:xfrm>
            <a:off x="502920" y="1691640"/>
            <a:ext cx="3840480" cy="292608"/>
          </a:xfrm>
          <a:prstGeom prst="rect">
            <a:avLst/>
          </a:prstGeom>
          <a:noFill/>
          <a:ln/>
        </p:spPr>
        <p:txBody>
          <a:bodyPr wrap="square" lIns="0" tIns="0" rIns="0" bIns="0" rtlCol="0" anchor="ctr"/>
          <a:lstStyle/>
          <a:p>
            <a:pPr indent="0" marL="0">
              <a:buNone/>
            </a:pPr>
            <a:r>
              <a:rPr lang="en-US" sz="1000" b="1" spc="300" kern="0" dirty="0">
                <a:solidFill>
                  <a:srgbClr val="E67E22"/>
                </a:solidFill>
                <a:latin typeface="Trebuchet MS" pitchFamily="34" charset="0"/>
                <a:ea typeface="Trebuchet MS" pitchFamily="34" charset="-122"/>
                <a:cs typeface="Trebuchet MS" pitchFamily="34" charset="-120"/>
              </a:rPr>
              <a:t>IN DEPTH</a:t>
            </a:r>
            <a:endParaRPr lang="en-US" sz="1000" dirty="0"/>
          </a:p>
        </p:txBody>
      </p:sp>
      <p:sp>
        <p:nvSpPr>
          <p:cNvPr id="10" name="Text 8"/>
          <p:cNvSpPr/>
          <p:nvPr/>
        </p:nvSpPr>
        <p:spPr>
          <a:xfrm>
            <a:off x="502920" y="2075688"/>
            <a:ext cx="388620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Good governance must deliver real results. Effectiveness means institutions successfully achieve their stated goals. Efficiency means achieving those results without waste or unnecessary bureaucratic burden. The most effective governance systems combine clear goals, adequate resources, skilled implementation, and ongoing evaluation.</a:t>
            </a:r>
            <a:endParaRPr lang="en-US" sz="1200" dirty="0"/>
          </a:p>
        </p:txBody>
      </p:sp>
      <p:sp>
        <p:nvSpPr>
          <p:cNvPr id="11" name="Shape 9"/>
          <p:cNvSpPr/>
          <p:nvPr/>
        </p:nvSpPr>
        <p:spPr>
          <a:xfrm>
            <a:off x="4754880" y="1664208"/>
            <a:ext cx="4023360" cy="2834640"/>
          </a:xfrm>
          <a:prstGeom prst="rect">
            <a:avLst/>
          </a:prstGeom>
          <a:solidFill>
            <a:srgbClr val="FFFFFF"/>
          </a:solidFill>
          <a:ln w="6350">
            <a:solidFill>
              <a:srgbClr val="E0E8F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4754880" y="1664208"/>
            <a:ext cx="4023360" cy="347472"/>
          </a:xfrm>
          <a:prstGeom prst="rect">
            <a:avLst/>
          </a:prstGeom>
          <a:solidFill>
            <a:srgbClr val="E67E22">
              <a:alpha val="15000"/>
            </a:srgbClr>
          </a:solidFill>
          <a:ln w="12700">
            <a:solidFill>
              <a:srgbClr val="E67E22"/>
            </a:solidFill>
            <a:prstDash val="solid"/>
          </a:ln>
        </p:spPr>
      </p:sp>
      <p:sp>
        <p:nvSpPr>
          <p:cNvPr id="13" name="Text 11"/>
          <p:cNvSpPr/>
          <p:nvPr/>
        </p:nvSpPr>
        <p:spPr>
          <a:xfrm>
            <a:off x="4892040" y="1691640"/>
            <a:ext cx="3749040" cy="292608"/>
          </a:xfrm>
          <a:prstGeom prst="rect">
            <a:avLst/>
          </a:prstGeom>
          <a:noFill/>
          <a:ln/>
        </p:spPr>
        <p:txBody>
          <a:bodyPr wrap="square" lIns="0" tIns="0" rIns="0" bIns="0" rtlCol="0" anchor="ctr"/>
          <a:lstStyle/>
          <a:p>
            <a:pPr indent="0" marL="0">
              <a:buNone/>
            </a:pPr>
            <a:r>
              <a:rPr lang="en-US" sz="1000" b="1" spc="300" kern="0" dirty="0">
                <a:solidFill>
                  <a:srgbClr val="E67E22"/>
                </a:solidFill>
                <a:latin typeface="Trebuchet MS" pitchFamily="34" charset="0"/>
                <a:ea typeface="Trebuchet MS" pitchFamily="34" charset="-122"/>
                <a:cs typeface="Trebuchet MS" pitchFamily="34" charset="-120"/>
              </a:rPr>
              <a:t>CIVIC SPHERE CONNECTION</a:t>
            </a:r>
            <a:endParaRPr lang="en-US" sz="1000" dirty="0"/>
          </a:p>
        </p:txBody>
      </p:sp>
      <p:sp>
        <p:nvSpPr>
          <p:cNvPr id="14" name="Text 12"/>
          <p:cNvSpPr/>
          <p:nvPr/>
        </p:nvSpPr>
        <p:spPr>
          <a:xfrm>
            <a:off x="4892040" y="2075688"/>
            <a:ext cx="3749040" cy="2331720"/>
          </a:xfrm>
          <a:prstGeom prst="rect">
            <a:avLst/>
          </a:prstGeom>
          <a:noFill/>
          <a:ln/>
        </p:spPr>
        <p:txBody>
          <a:bodyPr wrap="square" lIns="0" tIns="0" rIns="0" bIns="0" rtlCol="0" anchor="t"/>
          <a:lstStyle/>
          <a:p>
            <a:pPr indent="0" marL="0">
              <a:buNone/>
            </a:pPr>
            <a:r>
              <a:rPr lang="en-US" sz="1200" dirty="0">
                <a:solidFill>
                  <a:srgbClr val="1C2B3A"/>
                </a:solidFill>
                <a:latin typeface="Trebuchet MS" pitchFamily="34" charset="0"/>
                <a:ea typeface="Trebuchet MS" pitchFamily="34" charset="-122"/>
                <a:cs typeface="Trebuchet MS" pitchFamily="34" charset="-120"/>
              </a:rPr>
              <a:t>Civic Sphere helps citizens evaluate whether their government institutions are delivering on their promises. By making performance data accessible and understandable, the platform supports evidence-based civic engagement.</a:t>
            </a:r>
            <a:endParaRPr lang="en-US" sz="1200" dirty="0"/>
          </a:p>
        </p:txBody>
      </p:sp>
      <p:sp>
        <p:nvSpPr>
          <p:cNvPr id="15" name="Shape 13"/>
          <p:cNvSpPr/>
          <p:nvPr/>
        </p:nvSpPr>
        <p:spPr>
          <a:xfrm>
            <a:off x="0" y="4754880"/>
            <a:ext cx="9144000" cy="388620"/>
          </a:xfrm>
          <a:prstGeom prst="rect">
            <a:avLst/>
          </a:prstGeom>
          <a:solidFill>
            <a:srgbClr val="0D1B2A"/>
          </a:solidFill>
          <a:ln w="12700">
            <a:solidFill>
              <a:srgbClr val="0D1B2A"/>
            </a:solidFill>
            <a:prstDash val="solid"/>
          </a:ln>
        </p:spPr>
      </p:sp>
      <p:sp>
        <p:nvSpPr>
          <p:cNvPr id="16" name="Text 14"/>
          <p:cNvSpPr/>
          <p:nvPr/>
        </p:nvSpPr>
        <p:spPr>
          <a:xfrm>
            <a:off x="457200" y="4773168"/>
            <a:ext cx="8229600" cy="347472"/>
          </a:xfrm>
          <a:prstGeom prst="rect">
            <a:avLst/>
          </a:prstGeom>
          <a:noFill/>
          <a:ln/>
        </p:spPr>
        <p:txBody>
          <a:bodyPr wrap="square" lIns="0" tIns="0" rIns="0" bIns="0" rtlCol="0" anchor="ctr"/>
          <a:lstStyle/>
          <a:p>
            <a:pPr algn="r" indent="0" marL="0">
              <a:buNone/>
            </a:pPr>
            <a:r>
              <a:rPr lang="en-US" sz="1100" dirty="0">
                <a:solidFill>
                  <a:srgbClr val="7A8BA0"/>
                </a:solidFill>
                <a:latin typeface="Trebuchet MS" pitchFamily="34" charset="0"/>
                <a:ea typeface="Trebuchet MS" pitchFamily="34" charset="-122"/>
                <a:cs typeface="Trebuchet MS" pitchFamily="34" charset="-120"/>
              </a:rPr>
              <a:t>12 Points of Good Governance  |  civicsphere.ai  |  © Civic Sphere</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Points of Good Governance</dc:title>
  <dc:subject>PptxGenJS Presentation</dc:subject>
  <dc:creator>Civic Synergy</dc:creator>
  <cp:lastModifiedBy>Civic Synergy</cp:lastModifiedBy>
  <cp:revision>1</cp:revision>
  <dcterms:created xsi:type="dcterms:W3CDTF">2026-04-08T03:31:54Z</dcterms:created>
  <dcterms:modified xsi:type="dcterms:W3CDTF">2026-04-08T03:31:54Z</dcterms:modified>
</cp:coreProperties>
</file>